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9C9CF7-FD14-46A6-A436-04EC1A6F52C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E888C9-919A-4EEF-B567-4AF27908EF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971800"/>
            <a:ext cx="7467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OM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المسابقة الأدبية الأولى لجامعة نزوى</a:t>
            </a:r>
            <a:endParaRPr lang="en-US" sz="5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OM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(بمناسبة مرور عشر سنوات على إنشائها</a:t>
            </a:r>
            <a:r>
              <a:rPr lang="ar-OM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algn="ctr" rtl="1"/>
            <a:r>
              <a:rPr lang="ar-OM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واحتفاءً بنزوى عاصمة الثقافة الإسلامية 2015 م </a:t>
            </a:r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09657"/>
            <a:ext cx="2400299" cy="27241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54102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OM" sz="4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النص المسرحي- المقال الصحفي- الشعر الفصيح </a:t>
            </a:r>
            <a:endParaRPr lang="en-US" sz="4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99" y="483344"/>
            <a:ext cx="1628775" cy="204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616" y="457200"/>
            <a:ext cx="76962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يسر جامعة نزوى أن تعلن عن المسابقة الأدبية الأولى لطلاب مؤسسات التعليم العالي في السلطنة حسب الشروط التالية:</a:t>
            </a:r>
          </a:p>
          <a:p>
            <a:pPr algn="r" rtl="1"/>
            <a:endParaRPr lang="ar-OM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OM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الشروط </a:t>
            </a:r>
            <a:r>
              <a:rPr lang="ar-OM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العامة </a:t>
            </a:r>
            <a:r>
              <a:rPr lang="ar-OM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للمسابقة</a:t>
            </a:r>
            <a:r>
              <a:rPr lang="ar-OM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يكون الطالب منتظما بالدراسة بالجامعة.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يكون العمل المقدم للمسابقة جديدا وغير منشور أو مشارك به من قبل</a:t>
            </a:r>
            <a:r>
              <a:rPr lang="ar-OM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r" rtl="1"/>
            <a:endParaRPr lang="ar-OM" sz="32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OM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شروط </a:t>
            </a:r>
            <a:r>
              <a:rPr lang="ar-OM" sz="3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المسرحية</a:t>
            </a:r>
            <a:r>
              <a:rPr lang="ar-OM" sz="3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457200" indent="-457200" algn="r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تكون لغة الكتابة واضحة وسليمة.</a:t>
            </a:r>
          </a:p>
          <a:p>
            <a:pPr marL="457200" indent="-457200" algn="r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 يكون الموضوع </a:t>
            </a:r>
            <a:r>
              <a:rPr lang="ar-OM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المطروق </a:t>
            </a: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يهتم بقضايا الإنسان والمجتمع والوطن مع ضرورة تضمنه إشارة مرور عشر سنوات من </a:t>
            </a:r>
            <a:r>
              <a:rPr lang="ar-OM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إنشاء </a:t>
            </a: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جامعة نزوى.</a:t>
            </a:r>
          </a:p>
          <a:p>
            <a:pPr marL="457200" indent="-457200" algn="r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يتوافر فيه شرط الجمالية والفنية.  </a:t>
            </a:r>
            <a:endParaRPr lang="ar-OM" sz="32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457200" indent="-457200" algn="r" rtl="1">
              <a:buFontTx/>
              <a:buChar char="-"/>
            </a:pPr>
            <a:endParaRPr lang="ar-OM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en-US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4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09" y="152400"/>
            <a:ext cx="77724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OM" sz="3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شروط الشعر الفصيح/ شعر التفعيلة:</a:t>
            </a:r>
          </a:p>
          <a:p>
            <a:pPr marL="285750" indent="-285750" algn="just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ألا تقل القصيدة عن خمسة عشر بيتا في الشعر المقفى.</a:t>
            </a:r>
          </a:p>
          <a:p>
            <a:pPr marL="285750" indent="-285750" algn="just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ألا تقل قصيدة شعر التفعيلة عن أربعة مقاطع شعرية.</a:t>
            </a:r>
          </a:p>
          <a:p>
            <a:pPr marL="285750" indent="-285750" algn="just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يهتم موضوعها بقضايا الوطن، مع ضرورة تضمنه إشارة مرور عشر سنوات من إنشاء جامعة نزوى.</a:t>
            </a:r>
          </a:p>
          <a:p>
            <a:pPr marL="285750" indent="-285750" algn="just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تعكس وجه الحياة الطلابية بالجامعة.</a:t>
            </a:r>
          </a:p>
          <a:p>
            <a:pPr marL="285750" indent="-285750" algn="just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يتوافر فيها شرط السلامة اللغوية والنحوية والعروضية</a:t>
            </a:r>
            <a:r>
              <a:rPr lang="ar-OM" dirty="0" smtClean="0"/>
              <a:t>.</a:t>
            </a:r>
          </a:p>
          <a:p>
            <a:pPr marL="285750" indent="-285750" algn="just" rtl="1">
              <a:buFontTx/>
              <a:buChar char="-"/>
            </a:pPr>
            <a:endParaRPr lang="ar-OM" dirty="0"/>
          </a:p>
          <a:p>
            <a:pPr algn="r" rtl="1"/>
            <a:r>
              <a:rPr lang="ar-OM" sz="3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شروط المقال الصحفي:</a:t>
            </a:r>
          </a:p>
          <a:p>
            <a:pPr marL="457200" indent="-457200" algn="r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أن تتوافر فيه شروط كتابة المقال الصحفي.</a:t>
            </a:r>
          </a:p>
          <a:p>
            <a:pPr marL="457200" indent="-457200" algn="r" rtl="1">
              <a:buFontTx/>
              <a:buChar char="-"/>
            </a:pP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ألا يقل حجمه عن 4 صفحات بمقاس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A4</a:t>
            </a: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، خط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Times New Roman</a:t>
            </a:r>
            <a:r>
              <a:rPr lang="ar-OM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مقاس 16 في المتن، و14 في الهامش.</a:t>
            </a:r>
          </a:p>
          <a:p>
            <a:pPr marL="285750" indent="-285750" algn="just" rtl="1">
              <a:buFontTx/>
              <a:buChar char="-"/>
            </a:pPr>
            <a:endParaRPr lang="ar-OM" dirty="0" smtClean="0"/>
          </a:p>
          <a:p>
            <a:pPr marL="285750" indent="-285750" algn="just" rtl="1">
              <a:buFontTx/>
              <a:buChar char="-"/>
            </a:pPr>
            <a:endParaRPr lang="ar-OM" dirty="0"/>
          </a:p>
          <a:p>
            <a:pPr marL="285750" indent="-285750" algn="just" rtl="1">
              <a:buFontTx/>
              <a:buChar char="-"/>
            </a:pPr>
            <a:endParaRPr lang="ar-OM" dirty="0" smtClean="0"/>
          </a:p>
          <a:p>
            <a:pPr marL="285750" indent="-285750" algn="just" rtl="1">
              <a:buFontTx/>
              <a:buChar char="-"/>
            </a:pPr>
            <a:endParaRPr lang="ar-OM" dirty="0"/>
          </a:p>
          <a:p>
            <a:pPr marL="285750" indent="-285750" algn="just" rtl="1">
              <a:buFontTx/>
              <a:buChar char="-"/>
            </a:pPr>
            <a:endParaRPr lang="ar-OM" dirty="0" smtClean="0"/>
          </a:p>
          <a:p>
            <a:pPr algn="just" rtl="1"/>
            <a:endParaRPr lang="ar-OM" dirty="0" smtClean="0"/>
          </a:p>
          <a:p>
            <a:pPr marL="285750" indent="-285750" algn="just" rtl="1">
              <a:buFont typeface="Arial" pitchFamily="34" charset="0"/>
              <a:buChar char="•"/>
            </a:pPr>
            <a:endParaRPr lang="ar-OM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 algn="just" rt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063" y="685800"/>
            <a:ext cx="66168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endParaRPr lang="ar-OM" sz="28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endParaRPr lang="ar-OM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r>
              <a:rPr lang="ar-OM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جوائز المسابقة:</a:t>
            </a:r>
          </a:p>
          <a:p>
            <a:pPr marL="285750" indent="-285750" algn="just" rtl="1">
              <a:buFontTx/>
              <a:buChar char="-"/>
            </a:pPr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الفائز الأول في كل مجال: 700 ريال عماني.</a:t>
            </a:r>
          </a:p>
          <a:p>
            <a:pPr marL="285750" indent="-285750" algn="just" rtl="1">
              <a:buFontTx/>
              <a:buChar char="-"/>
            </a:pPr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الفائز الثاني في كل مجال: 500 ريال عماني.</a:t>
            </a:r>
          </a:p>
          <a:p>
            <a:pPr marL="285750" indent="-285750" algn="just" rtl="1">
              <a:buFontTx/>
              <a:buChar char="-"/>
            </a:pPr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الفائز الثالث في كل مجال: 300 ريال عماني. </a:t>
            </a:r>
          </a:p>
          <a:p>
            <a:pPr marL="285750" indent="-285750" algn="just" rtl="1">
              <a:buFontTx/>
              <a:buChar char="-"/>
            </a:pPr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جائزة المحكمين:  500 ريال لكل محكم في كل مجال من المجالات المدرجة. </a:t>
            </a:r>
          </a:p>
          <a:p>
            <a:pPr algn="just" rtl="1"/>
            <a:endParaRPr lang="ar-OM" sz="2800" dirty="0"/>
          </a:p>
          <a:p>
            <a:pPr algn="ctr" rtl="1"/>
            <a:r>
              <a:rPr lang="ar-OM" sz="2800" dirty="0">
                <a:solidFill>
                  <a:schemeClr val="tx2"/>
                </a:solidFill>
              </a:rPr>
              <a:t>*</a:t>
            </a:r>
            <a:r>
              <a:rPr lang="ar-OM" sz="2800" dirty="0"/>
              <a:t> </a:t>
            </a:r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تسلم المشاركات لمركز التميز الطلابي مبنى 11-2 أو ترسل على البريد الإلكتروني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nassir.albahlani@unizwa.edu.om</a:t>
            </a:r>
            <a:endParaRPr lang="ar-OM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endParaRPr lang="ar-OM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OM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*  آخر موعد لاستلام المشاركات يوم الخميس الموافق 19 فبراير 2015 م </a:t>
            </a:r>
          </a:p>
          <a:p>
            <a:pPr marL="285750" indent="-285750" algn="just" rtl="1">
              <a:buFontTx/>
              <a:buChar char="-"/>
            </a:pPr>
            <a:endParaRPr lang="ar-OM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marL="285750" indent="-285750" algn="just" rtl="1">
              <a:buFontTx/>
              <a:buChar char="-"/>
            </a:pPr>
            <a:endParaRPr lang="ar-OM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just" rtl="1"/>
            <a:endParaRPr lang="ar-OM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80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278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KHALFAN AL RAHBI</dc:creator>
  <cp:lastModifiedBy>NASSIR MOHD ALBAHLANI</cp:lastModifiedBy>
  <cp:revision>8</cp:revision>
  <dcterms:created xsi:type="dcterms:W3CDTF">2015-01-29T07:57:46Z</dcterms:created>
  <dcterms:modified xsi:type="dcterms:W3CDTF">2015-01-29T11:56:49Z</dcterms:modified>
</cp:coreProperties>
</file>